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18" r:id="rId2"/>
    <p:sldId id="258" r:id="rId3"/>
    <p:sldId id="315" r:id="rId4"/>
    <p:sldId id="277" r:id="rId5"/>
    <p:sldId id="278" r:id="rId6"/>
    <p:sldId id="279" r:id="rId7"/>
    <p:sldId id="280" r:id="rId8"/>
    <p:sldId id="281" r:id="rId9"/>
    <p:sldId id="294" r:id="rId10"/>
    <p:sldId id="282" r:id="rId11"/>
    <p:sldId id="283" r:id="rId12"/>
    <p:sldId id="291" r:id="rId13"/>
    <p:sldId id="292" r:id="rId14"/>
    <p:sldId id="293" r:id="rId15"/>
    <p:sldId id="320" r:id="rId16"/>
    <p:sldId id="321" r:id="rId17"/>
    <p:sldId id="322" r:id="rId18"/>
    <p:sldId id="323" r:id="rId19"/>
    <p:sldId id="324" r:id="rId20"/>
    <p:sldId id="289" r:id="rId21"/>
    <p:sldId id="300" r:id="rId22"/>
    <p:sldId id="290" r:id="rId23"/>
    <p:sldId id="319" r:id="rId24"/>
    <p:sldId id="306" r:id="rId25"/>
    <p:sldId id="305" r:id="rId26"/>
    <p:sldId id="284" r:id="rId27"/>
    <p:sldId id="309" r:id="rId28"/>
    <p:sldId id="295" r:id="rId29"/>
    <p:sldId id="296" r:id="rId30"/>
    <p:sldId id="285" r:id="rId31"/>
    <p:sldId id="297" r:id="rId32"/>
    <p:sldId id="298" r:id="rId33"/>
    <p:sldId id="299" r:id="rId34"/>
    <p:sldId id="287" r:id="rId35"/>
    <p:sldId id="312" r:id="rId36"/>
    <p:sldId id="314" r:id="rId37"/>
    <p:sldId id="326" r:id="rId38"/>
    <p:sldId id="301" r:id="rId39"/>
    <p:sldId id="304" r:id="rId40"/>
    <p:sldId id="307" r:id="rId41"/>
    <p:sldId id="308" r:id="rId4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0202"/>
    <a:srgbClr val="A90101"/>
    <a:srgbClr val="E50202"/>
    <a:srgbClr val="8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51"/>
  </p:normalViewPr>
  <p:slideViewPr>
    <p:cSldViewPr snapToGrid="0" snapToObjects="1">
      <p:cViewPr>
        <p:scale>
          <a:sx n="97" d="100"/>
          <a:sy n="97" d="100"/>
        </p:scale>
        <p:origin x="1544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33A1D-E795-AF4C-879D-26877D81E9FB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AC174-19D5-6F4C-85EC-4E9B09342AB1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6221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8BE3D7-8377-2B49-947C-E1A4EF3CB33D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79E04-4BE4-9E4A-BD6A-A238F7AF3E46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94296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56EEB-8A1E-924A-8BF7-28201DEBB1ED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5CB63-AE5B-2845-BDF0-D73258F54152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95409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0D5E8-068D-3240-8AD9-06AAE5485695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B66D2-8CD1-2747-B263-54C7EEC608A7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489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9410-0AD3-2844-8A4D-9C60CE213373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A9591-DF9D-1141-BC5F-2E50E6582FB8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5381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D8F29-538F-BE49-A622-10DB547F8AD8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2F691-4A02-5B40-B94E-EAE8C725F03B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2009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4F9D61-F284-D247-AF02-1081439C3778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94766-F458-6C4A-AB33-B67C823E716C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44049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D5C1F-400D-484C-ABBD-D53AA0CB58F1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DC71A-8228-3744-83F5-97A9E6E405B8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9273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BB544-4205-304B-B774-09B59E80690D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55319-66B5-824C-BE51-1475321A97CD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5364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0DCF0-DACD-A745-BD04-5B27D9F3A712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40D55-A5CD-1048-9271-9838B27F740E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3308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678FC-421C-464A-A30E-352BE55C0E38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82C0C-8D02-9740-8879-C5AB97053BBB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419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CC04D7-C237-5D47-8CB6-88E8230D0FC9}" type="datetimeFigureOut">
              <a:rPr lang="en-US"/>
              <a:pPr>
                <a:defRPr/>
              </a:pPr>
              <a:t>12/8/17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3AA19E9-44D1-D74A-BC70-4DC0A414E5DB}" type="slidenum">
              <a:rPr lang="en-US" altLang="pt-BR"/>
              <a:pPr>
                <a:defRPr/>
              </a:pPr>
              <a:t>‹n.º›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rror.nbtelecom.com.br/apache/tomcat/tomcat-8/v8.0.38/bin/apache-tomcat-8.0.38.zi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rror.nbtelecom.com.br/apache/tomcat/tomcat-8/v8.0.38/bin/apache-tomcat-8.0.38.zi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rror.nbtelecom.com.br/apache/tomcat/tomcat-8/v8.0.38/bin/apache-tomcat-8.0.38.zip" TargetMode="External"/><Relationship Id="rId3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2827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endParaRPr lang="pt-BR" altLang="pt-BR" sz="3200">
              <a:solidFill>
                <a:srgbClr val="898989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156075" y="57150"/>
            <a:ext cx="5051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r" eaLnBrk="1" hangingPunct="1"/>
            <a:r>
              <a:rPr lang="en-US" altLang="pt-BR" sz="3200" b="1" i="1">
                <a:solidFill>
                  <a:srgbClr val="D20202"/>
                </a:solidFill>
                <a:latin typeface="Myriad Pro" charset="0"/>
              </a:rPr>
              <a:t>PÓS-GRADUAÇÃO ALFA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655638" y="6224588"/>
            <a:ext cx="2865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2000" i="1" dirty="0">
                <a:solidFill>
                  <a:srgbClr val="D20202"/>
                </a:solidFill>
                <a:latin typeface="Myriad Pro" charset="0"/>
              </a:rPr>
              <a:t>Diego </a:t>
            </a:r>
            <a:r>
              <a:rPr lang="en-US" altLang="pt-BR" sz="2000" i="1" dirty="0" err="1">
                <a:solidFill>
                  <a:srgbClr val="D20202"/>
                </a:solidFill>
                <a:latin typeface="Myriad Pro" charset="0"/>
              </a:rPr>
              <a:t>Guedes</a:t>
            </a:r>
            <a:endParaRPr lang="en-US" altLang="pt-BR" sz="2000" i="1" dirty="0">
              <a:solidFill>
                <a:srgbClr val="D20202"/>
              </a:solidFill>
              <a:latin typeface="Myriad Pro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048000" y="6108700"/>
            <a:ext cx="4254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2000" b="1" i="1">
                <a:solidFill>
                  <a:srgbClr val="D20202"/>
                </a:solidFill>
                <a:latin typeface="Myriad Pro" charset="0"/>
              </a:rPr>
              <a:t>PROGRAMAÇ</a:t>
            </a:r>
            <a:r>
              <a:rPr lang="pt-BR" altLang="pt-BR" sz="2000" b="1" i="1">
                <a:solidFill>
                  <a:srgbClr val="D20202"/>
                </a:solidFill>
                <a:latin typeface="Myriad Pro" charset="0"/>
              </a:rPr>
              <a:t>ÃO COM FRAMEWORKS E COMPONENTES</a:t>
            </a:r>
            <a:endParaRPr lang="en-US" altLang="pt-BR" sz="2000" b="1" i="1">
              <a:solidFill>
                <a:srgbClr val="D20202"/>
              </a:solidFill>
              <a:latin typeface="Myriad Pro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2531" name="Título 3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/>
          <a:p>
            <a:pPr eaLnBrk="1" hangingPunct="1"/>
            <a:r>
              <a:rPr lang="pt-BR" altLang="pt-BR"/>
              <a:t>Vamos configurar o ambiente!</a:t>
            </a:r>
            <a:br>
              <a:rPr lang="pt-BR" altLang="pt-BR"/>
            </a:br>
            <a:r>
              <a:rPr lang="pt-BR" altLang="pt-BR"/>
              <a:t/>
            </a:r>
            <a:br>
              <a:rPr lang="pt-BR" altLang="pt-BR"/>
            </a:br>
            <a:r>
              <a:rPr lang="pt-BR" altLang="pt-BR"/>
              <a:t/>
            </a:r>
            <a:br>
              <a:rPr lang="pt-BR" altLang="pt-BR"/>
            </a:br>
            <a:endParaRPr lang="pt-BR" alt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 rtlCol="0">
            <a:normAutofit/>
          </a:bodyPr>
          <a:lstStyle/>
          <a:p>
            <a:pPr eaLnBrk="1" hangingPunct="1">
              <a:defRPr/>
            </a:pPr>
            <a:endParaRPr lang="pt-BR"/>
          </a:p>
        </p:txBody>
      </p:sp>
      <p:pic>
        <p:nvPicPr>
          <p:cNvPr id="22533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2700338"/>
            <a:ext cx="406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2355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Baixar eclipse jee </a:t>
            </a:r>
          </a:p>
          <a:p>
            <a:pPr eaLnBrk="1" hangingPunct="1"/>
            <a:endParaRPr lang="pt-BR" altLang="pt-BR" sz="2800"/>
          </a:p>
        </p:txBody>
      </p:sp>
      <p:pic>
        <p:nvPicPr>
          <p:cNvPr id="2355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897063"/>
            <a:ext cx="7096125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2457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No eclipse, baixar o ZK no Marketplace (Help→eclipse Marketplace)</a:t>
            </a:r>
          </a:p>
          <a:p>
            <a:pPr eaLnBrk="1" hangingPunct="1"/>
            <a:endParaRPr lang="pt-BR" altLang="pt-BR" sz="2800"/>
          </a:p>
        </p:txBody>
      </p:sp>
      <p:pic>
        <p:nvPicPr>
          <p:cNvPr id="24581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239963"/>
            <a:ext cx="7383463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25603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Procure por ZK no Marketplace. Depois, instale.</a:t>
            </a:r>
          </a:p>
        </p:txBody>
      </p:sp>
      <p:pic>
        <p:nvPicPr>
          <p:cNvPr id="2560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1701800"/>
            <a:ext cx="3844925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2662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Baixe o tomcat 8 no formato zip</a:t>
            </a:r>
          </a:p>
          <a:p>
            <a:pPr lvl="1" eaLnBrk="1" hangingPunct="1"/>
            <a:r>
              <a:rPr lang="pt-BR" altLang="pt-BR" sz="2500">
                <a:hlinkClick r:id="rId2"/>
              </a:rPr>
              <a:t>http://mirror.nbtelecom.com.br/apache/tomcat/tomcat-8/v8.0.38/bin/apache-tomcat-8.0.38.zip</a:t>
            </a:r>
            <a:endParaRPr lang="pt-BR" altLang="pt-BR" sz="2500"/>
          </a:p>
          <a:p>
            <a:pPr eaLnBrk="1" hangingPunct="1"/>
            <a:r>
              <a:rPr lang="pt-BR" altLang="pt-BR" sz="2800"/>
              <a:t>Configure o tomcat</a:t>
            </a:r>
          </a:p>
          <a:p>
            <a:pPr eaLnBrk="1" hangingPunct="1"/>
            <a:endParaRPr lang="pt-BR" altLang="pt-BR" sz="2800">
              <a:hlinkClick r:id="rId2"/>
            </a:endParaRPr>
          </a:p>
          <a:p>
            <a:pPr eaLnBrk="1" hangingPunct="1"/>
            <a:endParaRPr lang="pt-BR" altLang="pt-BR" sz="2800">
              <a:hlinkClick r:id="rId2"/>
            </a:endParaRPr>
          </a:p>
          <a:p>
            <a:pPr lvl="1" eaLnBrk="1" hangingPunct="1"/>
            <a:endParaRPr lang="pt-BR" altLang="pt-BR"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Configurando o </a:t>
            </a:r>
            <a:r>
              <a:rPr lang="pt-BR" altLang="pt-BR" sz="3200" dirty="0" smtClean="0">
                <a:solidFill>
                  <a:schemeClr val="bg1"/>
                </a:solidFill>
              </a:rPr>
              <a:t>ambiente - </a:t>
            </a:r>
            <a:r>
              <a:rPr lang="pt-BR" altLang="pt-BR" sz="3200" dirty="0" err="1" smtClean="0">
                <a:solidFill>
                  <a:schemeClr val="bg1"/>
                </a:solidFill>
              </a:rPr>
              <a:t>Tomcat</a:t>
            </a:r>
            <a:endParaRPr lang="pt-BR" altLang="pt-BR" sz="3200" dirty="0">
              <a:solidFill>
                <a:schemeClr val="bg1"/>
              </a:solidFill>
            </a:endParaRPr>
          </a:p>
        </p:txBody>
      </p:sp>
      <p:sp>
        <p:nvSpPr>
          <p:cNvPr id="2662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>
          <a:xfrm>
            <a:off x="33130" y="1031807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 dirty="0" smtClean="0"/>
              <a:t>Abra a perspectiva do Java </a:t>
            </a:r>
            <a:r>
              <a:rPr lang="pt-BR" altLang="pt-BR" sz="2800" dirty="0" err="1" smtClean="0"/>
              <a:t>ee</a:t>
            </a:r>
            <a:endParaRPr lang="pt-BR" altLang="pt-BR" sz="2800" dirty="0"/>
          </a:p>
          <a:p>
            <a:pPr eaLnBrk="1" hangingPunct="1"/>
            <a:endParaRPr lang="pt-BR" altLang="pt-BR" sz="2800" dirty="0">
              <a:hlinkClick r:id="rId2"/>
            </a:endParaRPr>
          </a:p>
          <a:p>
            <a:pPr eaLnBrk="1" hangingPunct="1"/>
            <a:endParaRPr lang="pt-BR" altLang="pt-BR" sz="2800" dirty="0">
              <a:hlinkClick r:id="rId2"/>
            </a:endParaRPr>
          </a:p>
          <a:p>
            <a:pPr lvl="1" eaLnBrk="1" hangingPunct="1"/>
            <a:endParaRPr lang="pt-BR" altLang="pt-BR" sz="25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5666"/>
            <a:ext cx="4555183" cy="269202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929" y="3870979"/>
            <a:ext cx="2358887" cy="25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Configurando o </a:t>
            </a:r>
            <a:r>
              <a:rPr lang="pt-BR" altLang="pt-BR" sz="3200" dirty="0" smtClean="0">
                <a:solidFill>
                  <a:schemeClr val="bg1"/>
                </a:solidFill>
              </a:rPr>
              <a:t>ambiente - </a:t>
            </a:r>
            <a:r>
              <a:rPr lang="pt-BR" altLang="pt-BR" sz="3200" dirty="0" err="1" smtClean="0">
                <a:solidFill>
                  <a:schemeClr val="bg1"/>
                </a:solidFill>
              </a:rPr>
              <a:t>Tomcat</a:t>
            </a:r>
            <a:endParaRPr lang="pt-BR" altLang="pt-BR" sz="3200" dirty="0">
              <a:solidFill>
                <a:schemeClr val="bg1"/>
              </a:solidFill>
            </a:endParaRPr>
          </a:p>
        </p:txBody>
      </p:sp>
      <p:sp>
        <p:nvSpPr>
          <p:cNvPr id="2662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>
          <a:xfrm>
            <a:off x="33130" y="1031807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 dirty="0" smtClean="0"/>
              <a:t>Botão direito na aba “server” New -&gt; server</a:t>
            </a:r>
            <a:endParaRPr lang="pt-BR" altLang="pt-BR" sz="2800" dirty="0"/>
          </a:p>
          <a:p>
            <a:pPr eaLnBrk="1" hangingPunct="1"/>
            <a:endParaRPr lang="pt-BR" altLang="pt-BR" sz="2800" dirty="0">
              <a:hlinkClick r:id="rId2"/>
            </a:endParaRPr>
          </a:p>
          <a:p>
            <a:pPr eaLnBrk="1" hangingPunct="1"/>
            <a:endParaRPr lang="pt-BR" altLang="pt-BR" sz="2800" dirty="0">
              <a:hlinkClick r:id="rId2"/>
            </a:endParaRPr>
          </a:p>
          <a:p>
            <a:pPr lvl="1" eaLnBrk="1" hangingPunct="1"/>
            <a:endParaRPr lang="pt-BR" altLang="pt-BR" sz="2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7" y="1749286"/>
            <a:ext cx="7047506" cy="440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Configurando o </a:t>
            </a:r>
            <a:r>
              <a:rPr lang="pt-BR" altLang="pt-BR" sz="3200" dirty="0" smtClean="0">
                <a:solidFill>
                  <a:schemeClr val="bg1"/>
                </a:solidFill>
              </a:rPr>
              <a:t>ambiente - </a:t>
            </a:r>
            <a:r>
              <a:rPr lang="pt-BR" altLang="pt-BR" sz="3200" dirty="0" err="1" smtClean="0">
                <a:solidFill>
                  <a:schemeClr val="bg1"/>
                </a:solidFill>
              </a:rPr>
              <a:t>Tomcat</a:t>
            </a:r>
            <a:endParaRPr lang="pt-BR" altLang="pt-BR" sz="3200" dirty="0">
              <a:solidFill>
                <a:schemeClr val="bg1"/>
              </a:solidFill>
            </a:endParaRPr>
          </a:p>
        </p:txBody>
      </p:sp>
      <p:sp>
        <p:nvSpPr>
          <p:cNvPr id="2662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>
          <a:xfrm>
            <a:off x="33130" y="1031807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 dirty="0" smtClean="0"/>
              <a:t>Escolha o </a:t>
            </a:r>
            <a:r>
              <a:rPr lang="pt-BR" altLang="pt-BR" sz="2800" dirty="0" err="1" smtClean="0"/>
              <a:t>Tomcat</a:t>
            </a:r>
            <a:r>
              <a:rPr lang="pt-BR" altLang="pt-BR" sz="2800" dirty="0" smtClean="0"/>
              <a:t> </a:t>
            </a:r>
            <a:r>
              <a:rPr lang="pt-BR" altLang="pt-BR" sz="2800" dirty="0" err="1" smtClean="0"/>
              <a:t>v</a:t>
            </a:r>
            <a:r>
              <a:rPr lang="pt-BR" altLang="pt-BR" sz="2800" dirty="0" smtClean="0"/>
              <a:t> 8.0</a:t>
            </a:r>
            <a:endParaRPr lang="pt-BR" altLang="pt-BR" sz="25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83" y="1543636"/>
            <a:ext cx="5011492" cy="51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Configurando o </a:t>
            </a:r>
            <a:r>
              <a:rPr lang="pt-BR" altLang="pt-BR" sz="3200" dirty="0" smtClean="0">
                <a:solidFill>
                  <a:schemeClr val="bg1"/>
                </a:solidFill>
              </a:rPr>
              <a:t>ambiente - </a:t>
            </a:r>
            <a:r>
              <a:rPr lang="pt-BR" altLang="pt-BR" sz="3200" dirty="0" err="1" smtClean="0">
                <a:solidFill>
                  <a:schemeClr val="bg1"/>
                </a:solidFill>
              </a:rPr>
              <a:t>Tomcat</a:t>
            </a:r>
            <a:endParaRPr lang="pt-BR" altLang="pt-BR" sz="3200" dirty="0">
              <a:solidFill>
                <a:schemeClr val="bg1"/>
              </a:solidFill>
            </a:endParaRPr>
          </a:p>
        </p:txBody>
      </p:sp>
      <p:sp>
        <p:nvSpPr>
          <p:cNvPr id="2662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>
          <a:xfrm>
            <a:off x="33130" y="1031807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 dirty="0" smtClean="0"/>
              <a:t>Se não tiver configurado, clique em </a:t>
            </a:r>
            <a:r>
              <a:rPr lang="pt-BR" altLang="pt-BR" sz="2800" dirty="0" err="1" smtClean="0"/>
              <a:t>Browse</a:t>
            </a:r>
            <a:r>
              <a:rPr lang="pt-BR" altLang="pt-BR" sz="2800" dirty="0" smtClean="0"/>
              <a:t> e escolha o diretório onde está o </a:t>
            </a:r>
            <a:r>
              <a:rPr lang="pt-BR" altLang="pt-BR" sz="2800" dirty="0" err="1" smtClean="0"/>
              <a:t>tomcat</a:t>
            </a:r>
            <a:r>
              <a:rPr lang="pt-BR" altLang="pt-BR" sz="2800" dirty="0" smtClean="0"/>
              <a:t> baixado. Depois, </a:t>
            </a:r>
            <a:r>
              <a:rPr lang="pt-BR" altLang="pt-BR" sz="2800" dirty="0" err="1" smtClean="0"/>
              <a:t>next</a:t>
            </a:r>
            <a:endParaRPr lang="pt-BR" altLang="pt-BR" sz="2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0" y="1872147"/>
            <a:ext cx="4147300" cy="451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 dirty="0">
                <a:solidFill>
                  <a:schemeClr val="bg1"/>
                </a:solidFill>
              </a:rPr>
              <a:t>Configurando o </a:t>
            </a:r>
            <a:r>
              <a:rPr lang="pt-BR" altLang="pt-BR" sz="3200" dirty="0" smtClean="0">
                <a:solidFill>
                  <a:schemeClr val="bg1"/>
                </a:solidFill>
              </a:rPr>
              <a:t>ambiente - </a:t>
            </a:r>
            <a:r>
              <a:rPr lang="pt-BR" altLang="pt-BR" sz="3200" dirty="0" err="1" smtClean="0">
                <a:solidFill>
                  <a:schemeClr val="bg1"/>
                </a:solidFill>
              </a:rPr>
              <a:t>Tomcat</a:t>
            </a:r>
            <a:endParaRPr lang="pt-BR" altLang="pt-BR" sz="3200" dirty="0">
              <a:solidFill>
                <a:schemeClr val="bg1"/>
              </a:solidFill>
            </a:endParaRPr>
          </a:p>
        </p:txBody>
      </p:sp>
      <p:sp>
        <p:nvSpPr>
          <p:cNvPr id="2662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>
          <a:xfrm>
            <a:off x="33130" y="1031807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 dirty="0" smtClean="0"/>
              <a:t>Por fim, </a:t>
            </a:r>
            <a:r>
              <a:rPr lang="pt-BR" altLang="pt-BR" sz="2800" dirty="0" err="1" smtClean="0"/>
              <a:t>finish</a:t>
            </a:r>
            <a:endParaRPr lang="pt-BR" altLang="pt-BR" sz="25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25" y="1295678"/>
            <a:ext cx="4602210" cy="50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1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3200" b="1" i="1">
                <a:solidFill>
                  <a:schemeClr val="bg1"/>
                </a:solidFill>
                <a:latin typeface="Myriad Pro" charset="0"/>
              </a:rPr>
              <a:t>Apresentaç</a:t>
            </a:r>
            <a:r>
              <a:rPr lang="pt-BR" altLang="pt-BR" sz="3200" b="1" i="1">
                <a:solidFill>
                  <a:schemeClr val="bg1"/>
                </a:solidFill>
                <a:latin typeface="Myriad Pro" charset="0"/>
              </a:rPr>
              <a:t>ão</a:t>
            </a:r>
            <a:endParaRPr lang="en-US" altLang="pt-BR" sz="3200" b="1" i="1">
              <a:solidFill>
                <a:schemeClr val="bg1"/>
              </a:solidFill>
              <a:latin typeface="Myriad Pro" charset="0"/>
            </a:endParaRPr>
          </a:p>
        </p:txBody>
      </p:sp>
      <p:sp>
        <p:nvSpPr>
          <p:cNvPr id="1433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1800"/>
              <a:t>Bacharel em Ciências da Computação, UFG (2010)</a:t>
            </a:r>
          </a:p>
          <a:p>
            <a:pPr eaLnBrk="1" hangingPunct="1"/>
            <a:r>
              <a:rPr lang="pt-BR" altLang="pt-BR" sz="1800"/>
              <a:t>Mestrado em Ciências da Computação, UFG (2013)</a:t>
            </a:r>
          </a:p>
          <a:p>
            <a:pPr eaLnBrk="1" hangingPunct="1"/>
            <a:r>
              <a:rPr lang="pt-BR" altLang="pt-BR" sz="1800"/>
              <a:t>Campeão das regionais da Maratona de Programação em 2008 e 2009</a:t>
            </a:r>
          </a:p>
          <a:p>
            <a:pPr eaLnBrk="1" hangingPunct="1"/>
            <a:r>
              <a:rPr lang="pt-BR" altLang="pt-BR" sz="1800"/>
              <a:t>Trabalhei em projetos regionais, nacionais e mundiais de pesquisa na área de Ciências da Computação</a:t>
            </a:r>
          </a:p>
          <a:p>
            <a:pPr eaLnBrk="1" hangingPunct="1"/>
            <a:r>
              <a:rPr lang="pt-BR" altLang="pt-BR" sz="1800"/>
              <a:t>Fui professor substituto na UFG por 2 anos (2013-2014)</a:t>
            </a:r>
          </a:p>
          <a:p>
            <a:pPr eaLnBrk="1" hangingPunct="1"/>
            <a:r>
              <a:rPr lang="pt-BR" altLang="pt-BR" sz="1800"/>
              <a:t>Fui professor Adjunto na Faculdade Senac por 2 anos (2015-2016)</a:t>
            </a:r>
          </a:p>
          <a:p>
            <a:pPr eaLnBrk="1" hangingPunct="1"/>
            <a:r>
              <a:rPr lang="pt-BR" altLang="pt-BR" sz="1800"/>
              <a:t>P&amp;D goGeo (2014)</a:t>
            </a:r>
          </a:p>
          <a:p>
            <a:pPr eaLnBrk="1" hangingPunct="1"/>
            <a:r>
              <a:rPr lang="pt-BR" altLang="pt-BR" sz="1800"/>
              <a:t>Analista de Sistemas na Saneago (Desde 2014)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Iniciando Projeto ZK</a:t>
            </a:r>
          </a:p>
        </p:txBody>
      </p:sp>
      <p:sp>
        <p:nvSpPr>
          <p:cNvPr id="27651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765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pic>
        <p:nvPicPr>
          <p:cNvPr id="27653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6175"/>
            <a:ext cx="7580313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Iniciando Projeto ZK</a:t>
            </a:r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pic>
        <p:nvPicPr>
          <p:cNvPr id="28676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488" y="1030288"/>
            <a:ext cx="7488237" cy="4679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Iniciando Projeto ZK</a:t>
            </a:r>
          </a:p>
        </p:txBody>
      </p:sp>
      <p:sp>
        <p:nvSpPr>
          <p:cNvPr id="2969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9700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 A pasta WebContent já vem com as lib configuradas</a:t>
            </a:r>
          </a:p>
        </p:txBody>
      </p:sp>
      <p:pic>
        <p:nvPicPr>
          <p:cNvPr id="29701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2116138"/>
            <a:ext cx="2627313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3174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1748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 dirty="0" smtClean="0"/>
              <a:t>Se for um projeto </a:t>
            </a:r>
            <a:r>
              <a:rPr lang="pt-BR" altLang="pt-BR" sz="2800" dirty="0" err="1" smtClean="0"/>
              <a:t>maven</a:t>
            </a:r>
            <a:r>
              <a:rPr lang="pt-BR" altLang="pt-BR" sz="2800" dirty="0" smtClean="0"/>
              <a:t>, colocar do </a:t>
            </a:r>
            <a:r>
              <a:rPr lang="pt-BR" altLang="pt-BR" sz="2800" dirty="0" err="1" smtClean="0"/>
              <a:t>pom.xml</a:t>
            </a:r>
            <a:r>
              <a:rPr lang="pt-BR" altLang="pt-BR" sz="2800" dirty="0" smtClean="0"/>
              <a:t>:</a:t>
            </a:r>
          </a:p>
          <a:p>
            <a:pPr eaLnBrk="1" hangingPunct="1"/>
            <a:endParaRPr lang="pt-BR" altLang="pt-BR" sz="2800" dirty="0"/>
          </a:p>
          <a:p>
            <a:pPr marL="0" indent="0">
              <a:buNone/>
            </a:pPr>
            <a:r>
              <a:rPr lang="pt-BR" sz="2000" dirty="0"/>
              <a:t>&lt;</a:t>
            </a:r>
            <a:r>
              <a:rPr lang="pt-BR" sz="2000" dirty="0" err="1"/>
              <a:t>dependency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</a:t>
            </a:r>
            <a:r>
              <a:rPr lang="pt-BR" sz="2000" dirty="0" smtClean="0"/>
              <a:t>&lt;</a:t>
            </a:r>
            <a:r>
              <a:rPr lang="pt-BR" sz="2000" dirty="0" err="1"/>
              <a:t>groupId</a:t>
            </a:r>
            <a:r>
              <a:rPr lang="pt-BR" sz="2000" dirty="0"/>
              <a:t>&gt;</a:t>
            </a:r>
            <a:r>
              <a:rPr lang="pt-BR" sz="2000" dirty="0" err="1"/>
              <a:t>org.zkoss.zk</a:t>
            </a:r>
            <a:r>
              <a:rPr lang="pt-BR" sz="2000" dirty="0"/>
              <a:t>&lt;/</a:t>
            </a:r>
            <a:r>
              <a:rPr lang="pt-BR" sz="2000" dirty="0" err="1"/>
              <a:t>groupId</a:t>
            </a:r>
            <a:r>
              <a:rPr lang="pt-BR" sz="2000" dirty="0"/>
              <a:t>&gt;</a:t>
            </a:r>
          </a:p>
          <a:p>
            <a:pPr marL="0" indent="0">
              <a:buNone/>
            </a:pPr>
            <a:r>
              <a:rPr lang="pt-BR" sz="2000" dirty="0"/>
              <a:t>	</a:t>
            </a:r>
            <a:r>
              <a:rPr lang="pt-BR" sz="2000" dirty="0" smtClean="0"/>
              <a:t>&lt;</a:t>
            </a:r>
            <a:r>
              <a:rPr lang="pt-BR" sz="2000" dirty="0" err="1"/>
              <a:t>artifactId</a:t>
            </a:r>
            <a:r>
              <a:rPr lang="pt-BR" sz="2000" dirty="0"/>
              <a:t>&gt;</a:t>
            </a:r>
            <a:r>
              <a:rPr lang="pt-BR" sz="2000" u="sng" dirty="0" err="1"/>
              <a:t>zul</a:t>
            </a:r>
            <a:r>
              <a:rPr lang="pt-BR" sz="2000" u="sng" dirty="0"/>
              <a:t>&lt;/</a:t>
            </a:r>
            <a:r>
              <a:rPr lang="pt-BR" sz="2000" u="sng" dirty="0" err="1"/>
              <a:t>artifactId</a:t>
            </a:r>
            <a:r>
              <a:rPr lang="pt-BR" sz="2000" u="sng" dirty="0"/>
              <a:t>&gt;</a:t>
            </a:r>
          </a:p>
          <a:p>
            <a:pPr marL="0" indent="0">
              <a:buNone/>
            </a:pPr>
            <a:r>
              <a:rPr lang="it-IT" sz="2000" dirty="0"/>
              <a:t>	</a:t>
            </a:r>
            <a:r>
              <a:rPr lang="it-IT" sz="2000" dirty="0" smtClean="0"/>
              <a:t>&lt;</a:t>
            </a:r>
            <a:r>
              <a:rPr lang="it-IT" sz="2000" dirty="0" err="1"/>
              <a:t>version</a:t>
            </a:r>
            <a:r>
              <a:rPr lang="it-IT" sz="2000" dirty="0"/>
              <a:t>&gt;8.5.0&lt;/</a:t>
            </a:r>
            <a:r>
              <a:rPr lang="it-IT" sz="2000" dirty="0" err="1"/>
              <a:t>version</a:t>
            </a:r>
            <a:r>
              <a:rPr lang="it-IT" sz="2000" dirty="0"/>
              <a:t>&gt;</a:t>
            </a:r>
          </a:p>
          <a:p>
            <a:pPr marL="0" indent="0">
              <a:buNone/>
            </a:pPr>
            <a:r>
              <a:rPr lang="it-IT" sz="2000" dirty="0" smtClean="0"/>
              <a:t>&lt;/</a:t>
            </a:r>
            <a:r>
              <a:rPr lang="it-IT" sz="2000" dirty="0" err="1"/>
              <a:t>dependency</a:t>
            </a:r>
            <a:r>
              <a:rPr lang="it-IT" sz="2000" dirty="0"/>
              <a:t>&gt;</a:t>
            </a:r>
            <a:endParaRPr lang="pt-BR" alt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2708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Iniciando Projeto ZK</a:t>
            </a:r>
          </a:p>
        </p:txBody>
      </p:sp>
      <p:sp>
        <p:nvSpPr>
          <p:cNvPr id="30723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Arraste o Projeto ZK para o servidor tomcat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5"/>
          <p:cNvSpPr txBox="1">
            <a:spLocks noChangeArrowheads="1"/>
          </p:cNvSpPr>
          <p:nvPr/>
        </p:nvSpPr>
        <p:spPr bwMode="auto">
          <a:xfrm>
            <a:off x="457200" y="-17463"/>
            <a:ext cx="398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Configurando o ambiente</a:t>
            </a:r>
          </a:p>
        </p:txBody>
      </p:sp>
      <p:sp>
        <p:nvSpPr>
          <p:cNvPr id="3174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1748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É somente isso?!</a:t>
            </a:r>
          </a:p>
          <a:p>
            <a:pPr eaLnBrk="1" hangingPunct="1"/>
            <a:endParaRPr lang="pt-BR" altLang="pt-BR" sz="2800"/>
          </a:p>
        </p:txBody>
      </p:sp>
      <p:pic>
        <p:nvPicPr>
          <p:cNvPr id="31749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876425"/>
            <a:ext cx="5842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Componentes</a:t>
            </a:r>
          </a:p>
        </p:txBody>
      </p:sp>
      <p:sp>
        <p:nvSpPr>
          <p:cNvPr id="32771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277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400" dirty="0" err="1"/>
              <a:t>vbox</a:t>
            </a:r>
            <a:endParaRPr lang="pt-BR" altLang="pt-BR" sz="2400" dirty="0"/>
          </a:p>
          <a:p>
            <a:pPr lvl="1" eaLnBrk="1" hangingPunct="1"/>
            <a:r>
              <a:rPr lang="pt-BR" altLang="pt-BR" sz="2400" dirty="0"/>
              <a:t>alinha os componentes verticalmente</a:t>
            </a:r>
          </a:p>
          <a:p>
            <a:pPr eaLnBrk="1" hangingPunct="1"/>
            <a:r>
              <a:rPr lang="pt-BR" altLang="pt-BR" sz="2400" dirty="0" err="1"/>
              <a:t>hbox</a:t>
            </a:r>
            <a:r>
              <a:rPr lang="pt-BR" altLang="pt-BR" sz="2400" dirty="0"/>
              <a:t> </a:t>
            </a:r>
          </a:p>
          <a:p>
            <a:pPr lvl="1" eaLnBrk="1" hangingPunct="1"/>
            <a:r>
              <a:rPr lang="pt-BR" altLang="pt-BR" sz="2400" dirty="0"/>
              <a:t>alinha os componentes horizontalmente</a:t>
            </a:r>
          </a:p>
          <a:p>
            <a:pPr eaLnBrk="1" hangingPunct="1"/>
            <a:r>
              <a:rPr lang="pt-BR" altLang="pt-BR" sz="2400" dirty="0" err="1" smtClean="0"/>
              <a:t>intbox</a:t>
            </a:r>
            <a:endParaRPr lang="pt-BR" altLang="pt-BR" sz="2400" dirty="0" smtClean="0"/>
          </a:p>
          <a:p>
            <a:pPr lvl="1" eaLnBrk="1" hangingPunct="1"/>
            <a:r>
              <a:rPr lang="pt-BR" altLang="pt-BR" sz="2400" dirty="0" smtClean="0"/>
              <a:t>Entrada de dados do tipo inteiro</a:t>
            </a:r>
          </a:p>
          <a:p>
            <a:pPr eaLnBrk="1" hangingPunct="1"/>
            <a:r>
              <a:rPr lang="pt-BR" altLang="pt-BR" sz="2400" dirty="0" err="1" smtClean="0"/>
              <a:t>textbox</a:t>
            </a:r>
            <a:endParaRPr lang="pt-BR" altLang="pt-BR" sz="2400" dirty="0" smtClean="0"/>
          </a:p>
          <a:p>
            <a:pPr lvl="1" eaLnBrk="1" hangingPunct="1"/>
            <a:r>
              <a:rPr lang="pt-BR" altLang="pt-BR" sz="2400" dirty="0" smtClean="0"/>
              <a:t>Entrada de dados do tipo </a:t>
            </a:r>
            <a:r>
              <a:rPr lang="pt-BR" altLang="pt-BR" sz="2400" dirty="0" err="1" smtClean="0"/>
              <a:t>string</a:t>
            </a:r>
            <a:endParaRPr lang="pt-BR" altLang="pt-BR" sz="2400" dirty="0" smtClean="0"/>
          </a:p>
          <a:p>
            <a:pPr eaLnBrk="1" hangingPunct="1"/>
            <a:r>
              <a:rPr lang="pt-BR" altLang="pt-BR" sz="2400" dirty="0" err="1" smtClean="0"/>
              <a:t>Label</a:t>
            </a:r>
            <a:endParaRPr lang="pt-BR" altLang="pt-BR" sz="2400" dirty="0"/>
          </a:p>
          <a:p>
            <a:pPr lvl="1" eaLnBrk="1" hangingPunct="1"/>
            <a:r>
              <a:rPr lang="pt-BR" altLang="pt-BR" sz="2400" dirty="0"/>
              <a:t>Componente para inserir algum texto na tela</a:t>
            </a:r>
          </a:p>
          <a:p>
            <a:pPr eaLnBrk="1" hangingPunct="1"/>
            <a:endParaRPr lang="pt-BR" alt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Componentes</a:t>
            </a:r>
          </a:p>
        </p:txBody>
      </p:sp>
      <p:sp>
        <p:nvSpPr>
          <p:cNvPr id="3379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3796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Atributos importantes de alguns componente</a:t>
            </a:r>
          </a:p>
          <a:p>
            <a:pPr lvl="1" eaLnBrk="1" hangingPunct="1"/>
            <a:r>
              <a:rPr lang="pt-BR" altLang="pt-BR" sz="2500"/>
              <a:t>id – identificador do componente</a:t>
            </a:r>
          </a:p>
          <a:p>
            <a:pPr lvl="1" eaLnBrk="1" hangingPunct="1"/>
            <a:r>
              <a:rPr lang="pt-BR" altLang="pt-BR" sz="2500"/>
              <a:t>value – valor do componente</a:t>
            </a:r>
          </a:p>
          <a:p>
            <a:pPr lvl="1" eaLnBrk="1" hangingPunct="1"/>
            <a:r>
              <a:rPr lang="pt-BR" altLang="pt-BR" sz="2500"/>
              <a:t>width – tamanho do componente</a:t>
            </a:r>
          </a:p>
          <a:p>
            <a:pPr lvl="1" eaLnBrk="1" hangingPunct="1"/>
            <a:r>
              <a:rPr lang="pt-BR" altLang="pt-BR" sz="2500"/>
              <a:t>readonly – se o componente é somente leitura</a:t>
            </a:r>
          </a:p>
          <a:p>
            <a:pPr lvl="1" eaLnBrk="1" hangingPunct="1"/>
            <a:r>
              <a:rPr lang="pt-BR" altLang="pt-BR" sz="2500"/>
              <a:t>maxlenght – tamanho máximo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Componentes</a:t>
            </a:r>
          </a:p>
        </p:txBody>
      </p:sp>
      <p:sp>
        <p:nvSpPr>
          <p:cNvPr id="3481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fontScale="25000" lnSpcReduction="20000"/>
          </a:bodyPr>
          <a:lstStyle/>
          <a:p>
            <a:pPr eaLnBrk="1" hangingPunct="1">
              <a:defRPr/>
            </a:pPr>
            <a:r>
              <a:rPr lang="pt-BR" sz="5600" dirty="0"/>
              <a:t>Grid</a:t>
            </a:r>
          </a:p>
          <a:p>
            <a:pPr lvl="1" eaLnBrk="1" hangingPunct="1">
              <a:defRPr/>
            </a:pPr>
            <a:r>
              <a:rPr lang="pt-BR" sz="5300" dirty="0"/>
              <a:t>Componente para organizar outros componentes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&lt;grid&gt;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		&lt;</a:t>
            </a:r>
            <a:r>
              <a:rPr lang="pt-BR" sz="5600" dirty="0" err="1"/>
              <a:t>columns</a:t>
            </a:r>
            <a:r>
              <a:rPr lang="pt-BR" sz="5600" dirty="0"/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			&lt;</a:t>
            </a:r>
            <a:r>
              <a:rPr lang="pt-BR" sz="5600" dirty="0" err="1"/>
              <a:t>column</a:t>
            </a:r>
            <a:r>
              <a:rPr lang="pt-BR" sz="5600" dirty="0"/>
              <a:t> </a:t>
            </a:r>
            <a:r>
              <a:rPr lang="pt-BR" sz="5600" dirty="0" err="1"/>
              <a:t>label</a:t>
            </a:r>
            <a:r>
              <a:rPr lang="pt-BR" sz="5600" dirty="0"/>
              <a:t>=</a:t>
            </a:r>
            <a:r>
              <a:rPr lang="pt-BR" sz="5600" i="1" dirty="0"/>
              <a:t>"Operações" </a:t>
            </a:r>
            <a:r>
              <a:rPr lang="pt-BR" sz="5600" i="1" dirty="0" err="1"/>
              <a:t>width</a:t>
            </a:r>
            <a:r>
              <a:rPr lang="pt-BR" sz="5600" i="1" dirty="0"/>
              <a:t>="110px"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			&lt;</a:t>
            </a:r>
            <a:r>
              <a:rPr lang="pt-BR" sz="5600" dirty="0" err="1"/>
              <a:t>column</a:t>
            </a:r>
            <a:r>
              <a:rPr lang="pt-BR" sz="5600" dirty="0"/>
              <a:t> </a:t>
            </a:r>
            <a:r>
              <a:rPr lang="pt-BR" sz="5600" dirty="0" err="1"/>
              <a:t>label</a:t>
            </a:r>
            <a:r>
              <a:rPr lang="pt-BR" sz="5600" dirty="0"/>
              <a:t>=</a:t>
            </a:r>
            <a:r>
              <a:rPr lang="pt-BR" sz="5600" i="1" dirty="0"/>
              <a:t>"Palavras" </a:t>
            </a:r>
            <a:r>
              <a:rPr lang="pt-BR" sz="5600" i="1" dirty="0" err="1"/>
              <a:t>width</a:t>
            </a:r>
            <a:r>
              <a:rPr lang="pt-BR" sz="5600" i="1" dirty="0"/>
              <a:t>="220px"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			&lt;</a:t>
            </a:r>
            <a:r>
              <a:rPr lang="pt-BR" sz="5600" dirty="0" err="1"/>
              <a:t>column</a:t>
            </a:r>
            <a:r>
              <a:rPr lang="pt-BR" sz="5600" dirty="0"/>
              <a:t> </a:t>
            </a:r>
            <a:r>
              <a:rPr lang="pt-BR" sz="5600" dirty="0" err="1"/>
              <a:t>label</a:t>
            </a:r>
            <a:r>
              <a:rPr lang="pt-BR" sz="5600" dirty="0"/>
              <a:t>=</a:t>
            </a:r>
            <a:r>
              <a:rPr lang="pt-BR" sz="5600" i="1" dirty="0"/>
              <a:t>"Botões" 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pt-BR" sz="5600" dirty="0"/>
              <a:t>		&lt;/</a:t>
            </a:r>
            <a:r>
              <a:rPr lang="pt-BR" sz="5600" dirty="0" err="1"/>
              <a:t>columns</a:t>
            </a:r>
            <a:r>
              <a:rPr lang="pt-BR" sz="5600" dirty="0"/>
              <a:t>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&lt;rows&gt;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&lt;row&gt;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&lt;label value=</a:t>
            </a:r>
            <a:r>
              <a:rPr lang="en-US" sz="5600" i="1" dirty="0"/>
              <a:t>"</a:t>
            </a:r>
            <a:r>
              <a:rPr lang="en-US" sz="5600" i="1" dirty="0" err="1"/>
              <a:t>Maiúsculo</a:t>
            </a:r>
            <a:r>
              <a:rPr lang="en-US" sz="5600" i="1" dirty="0"/>
              <a:t>: 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&lt;textbox id=</a:t>
            </a:r>
            <a:r>
              <a:rPr lang="en-US" sz="5600" i="1" dirty="0"/>
              <a:t>"</a:t>
            </a:r>
            <a:r>
              <a:rPr lang="en-US" sz="5600" i="1" dirty="0" err="1"/>
              <a:t>txtbxMaiuscula</a:t>
            </a:r>
            <a:r>
              <a:rPr lang="en-US" sz="5600" i="1" dirty="0"/>
              <a:t>" width="200px"/&gt;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&lt;button label=</a:t>
            </a:r>
            <a:r>
              <a:rPr lang="en-US" sz="5600" i="1" dirty="0"/>
              <a:t>"Fazer" id="</a:t>
            </a:r>
            <a:r>
              <a:rPr lang="en-US" sz="5600" i="1" dirty="0" err="1"/>
              <a:t>btnMaiuscula</a:t>
            </a:r>
            <a:r>
              <a:rPr lang="en-US" sz="5600" i="1" dirty="0"/>
              <a:t>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&lt;/row&gt;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&lt;row&gt;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&lt;label value=</a:t>
            </a:r>
            <a:r>
              <a:rPr lang="en-US" sz="5600" i="1" dirty="0"/>
              <a:t>"</a:t>
            </a:r>
            <a:r>
              <a:rPr lang="en-US" sz="5600" i="1" dirty="0" err="1"/>
              <a:t>Minúsculo</a:t>
            </a:r>
            <a:r>
              <a:rPr lang="en-US" sz="5600" i="1" dirty="0"/>
              <a:t> 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&lt;textbox width=</a:t>
            </a:r>
            <a:r>
              <a:rPr lang="en-US" sz="5600" i="1" dirty="0"/>
              <a:t>"200px"/&gt;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	&lt;button label=</a:t>
            </a:r>
            <a:r>
              <a:rPr lang="en-US" sz="5600" i="1" dirty="0"/>
              <a:t>"Fazer" /&gt;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	&lt;/row&gt;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5600" dirty="0"/>
              <a:t>		&lt;/rows&gt;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hr-HR" sz="5600" dirty="0"/>
              <a:t>	&lt;/</a:t>
            </a:r>
            <a:r>
              <a:rPr lang="hr-HR" sz="5600" dirty="0" err="1"/>
              <a:t>grid</a:t>
            </a:r>
            <a:r>
              <a:rPr lang="hr-HR" sz="5600" dirty="0"/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Componentes</a:t>
            </a:r>
          </a:p>
        </p:txBody>
      </p:sp>
      <p:sp>
        <p:nvSpPr>
          <p:cNvPr id="35843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5844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Grid</a:t>
            </a:r>
          </a:p>
          <a:p>
            <a:pPr lvl="1" eaLnBrk="1" hangingPunct="1"/>
            <a:r>
              <a:rPr lang="pt-BR" altLang="pt-BR" sz="2800"/>
              <a:t>Como colocar dois componentes em uma mesma coluna?</a:t>
            </a:r>
          </a:p>
          <a:p>
            <a:pPr lvl="2" eaLnBrk="1" hangingPunct="1"/>
            <a:r>
              <a:rPr lang="pt-BR" altLang="pt-BR" sz="2800"/>
              <a:t>Vbox é uma alternativa</a:t>
            </a:r>
          </a:p>
          <a:p>
            <a:pPr lvl="2" eaLnBrk="1" hangingPunct="1"/>
            <a:r>
              <a:rPr lang="pt-BR" altLang="pt-BR" sz="2800"/>
              <a:t>Cell é o mais recomendado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40481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pt-BR" altLang="pt-BR" sz="2800" b="1" i="1">
                <a:solidFill>
                  <a:schemeClr val="bg1"/>
                </a:solidFill>
                <a:latin typeface="Myriad Pro" charset="0"/>
              </a:rPr>
              <a:t>Framework baseado em componentes</a:t>
            </a:r>
            <a:endParaRPr lang="en-US" altLang="pt-BR" sz="2800" b="1" i="1">
              <a:solidFill>
                <a:schemeClr val="bg1"/>
              </a:solidFill>
              <a:latin typeface="Myriad Pro" charset="0"/>
            </a:endParaRPr>
          </a:p>
        </p:txBody>
      </p:sp>
      <p:sp>
        <p:nvSpPr>
          <p:cNvPr id="15363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400" dirty="0"/>
              <a:t>São</a:t>
            </a:r>
            <a:r>
              <a:rPr lang="pt-BR" altLang="pt-BR" sz="2400" i="1" dirty="0"/>
              <a:t> frameworks</a:t>
            </a:r>
            <a:r>
              <a:rPr lang="pt-BR" altLang="pt-BR" sz="2400" dirty="0"/>
              <a:t> baseados em componentes de software.</a:t>
            </a:r>
          </a:p>
          <a:p>
            <a:pPr eaLnBrk="1" hangingPunct="1"/>
            <a:r>
              <a:rPr lang="pt-BR" altLang="pt-BR" sz="2400" dirty="0"/>
              <a:t>A extensão da arquitetura é feita a partir de interfaces definidas para componentes.</a:t>
            </a:r>
          </a:p>
          <a:p>
            <a:pPr eaLnBrk="1" hangingPunct="1"/>
            <a:r>
              <a:rPr lang="pt-BR" altLang="pt-BR" sz="2400" dirty="0"/>
              <a:t>Os recursos existentes são reutilizados e estendidos por meio de: definição de um componente adequado a uma interface específica e integração de componentes [</a:t>
            </a:r>
            <a:r>
              <a:rPr lang="pt-BR" altLang="pt-BR" sz="2400" dirty="0" err="1"/>
              <a:t>Gamma</a:t>
            </a:r>
            <a:r>
              <a:rPr lang="pt-BR" altLang="pt-BR" sz="2400" dirty="0"/>
              <a:t> 94]</a:t>
            </a:r>
          </a:p>
          <a:p>
            <a:pPr eaLnBrk="1" hangingPunct="1"/>
            <a:r>
              <a:rPr lang="pt-BR" altLang="pt-BR" sz="2400" dirty="0"/>
              <a:t>Exemplos:</a:t>
            </a:r>
          </a:p>
          <a:p>
            <a:pPr lvl="1" eaLnBrk="1" hangingPunct="1"/>
            <a:r>
              <a:rPr lang="pt-BR" altLang="pt-BR" sz="2400" dirty="0"/>
              <a:t>Framework ZK</a:t>
            </a:r>
          </a:p>
          <a:p>
            <a:pPr lvl="1" eaLnBrk="1" hangingPunct="1"/>
            <a:r>
              <a:rPr lang="pt-BR" altLang="pt-BR" sz="2400" dirty="0" err="1" smtClean="0"/>
              <a:t>PrimeFaces</a:t>
            </a:r>
            <a:endParaRPr lang="pt-BR" altLang="pt-BR" sz="2400" dirty="0" smtClean="0"/>
          </a:p>
          <a:p>
            <a:pPr lvl="1" eaLnBrk="1" hangingPunct="1"/>
            <a:r>
              <a:rPr lang="pt-BR" altLang="pt-BR" sz="2400" dirty="0" err="1" smtClean="0"/>
              <a:t>AngularJS</a:t>
            </a:r>
            <a:endParaRPr lang="pt-BR" alt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Controle de tela</a:t>
            </a:r>
          </a:p>
        </p:txBody>
      </p:sp>
      <p:sp>
        <p:nvSpPr>
          <p:cNvPr id="3686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6868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 dirty="0"/>
              <a:t>A classe controladora da tela no ZK é denominada de </a:t>
            </a:r>
            <a:r>
              <a:rPr lang="pt-BR" altLang="pt-BR" sz="2800" dirty="0" err="1"/>
              <a:t>composer</a:t>
            </a:r>
            <a:r>
              <a:rPr lang="pt-BR" altLang="pt-BR" sz="2800" dirty="0"/>
              <a:t>. Para que uma classe seja reconhecida como um </a:t>
            </a:r>
            <a:r>
              <a:rPr lang="pt-BR" altLang="pt-BR" sz="2800" dirty="0" err="1"/>
              <a:t>composer</a:t>
            </a:r>
            <a:r>
              <a:rPr lang="pt-BR" altLang="pt-BR" sz="2800" dirty="0"/>
              <a:t> ela deverá herdar (</a:t>
            </a:r>
            <a:r>
              <a:rPr lang="pt-BR" altLang="pt-BR" sz="2800" i="1" dirty="0" err="1"/>
              <a:t>extends</a:t>
            </a:r>
            <a:r>
              <a:rPr lang="pt-BR" altLang="pt-BR" sz="2800" dirty="0"/>
              <a:t>) de </a:t>
            </a:r>
            <a:r>
              <a:rPr lang="pt-BR" sz="2800" b="1" i="1" dirty="0" err="1"/>
              <a:t>SelectorComposer</a:t>
            </a:r>
            <a:r>
              <a:rPr lang="pt-BR" altLang="pt-BR" sz="2800" dirty="0" smtClean="0"/>
              <a:t>.</a:t>
            </a:r>
            <a:endParaRPr lang="pt-BR" altLang="pt-BR" sz="2800" dirty="0"/>
          </a:p>
          <a:p>
            <a:pPr eaLnBrk="1" hangingPunct="1"/>
            <a:r>
              <a:rPr lang="pt-BR" altLang="pt-BR" sz="2800" dirty="0"/>
              <a:t>O </a:t>
            </a:r>
            <a:r>
              <a:rPr lang="pt-BR" altLang="pt-BR" sz="2800" dirty="0" err="1"/>
              <a:t>composer</a:t>
            </a:r>
            <a:r>
              <a:rPr lang="pt-BR" altLang="pt-BR" sz="2800" dirty="0"/>
              <a:t> será responsável pela manipulação de dados da tela, sendo a ponte de comunicação com as classes de negócio.</a:t>
            </a:r>
          </a:p>
          <a:p>
            <a:pPr eaLnBrk="1" hangingPunct="1"/>
            <a:r>
              <a:rPr lang="pt-BR" altLang="pt-BR" sz="2800" dirty="0"/>
              <a:t>Através do </a:t>
            </a:r>
            <a:r>
              <a:rPr lang="pt-BR" altLang="pt-BR" sz="2800" dirty="0" err="1"/>
              <a:t>composer</a:t>
            </a:r>
            <a:r>
              <a:rPr lang="pt-BR" altLang="pt-BR" sz="2800" dirty="0"/>
              <a:t> serão manipulados os eventos da tela: cliques, alteração de dados e textos etc.</a:t>
            </a:r>
          </a:p>
          <a:p>
            <a:pPr eaLnBrk="1" hangingPunct="1"/>
            <a:endParaRPr lang="pt-BR" alt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Controle de tela</a:t>
            </a:r>
          </a:p>
        </p:txBody>
      </p:sp>
      <p:sp>
        <p:nvSpPr>
          <p:cNvPr id="37891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3789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No zul ficaria…</a:t>
            </a:r>
          </a:p>
          <a:p>
            <a:pPr lvl="1" eaLnBrk="1" hangingPunct="1"/>
            <a:r>
              <a:rPr lang="pt-BR" altLang="pt-BR" sz="2800"/>
              <a:t>&lt;window title="Exemplo" border="normal" id="exemplo" </a:t>
            </a:r>
            <a:r>
              <a:rPr lang="pt-BR" altLang="pt-BR" sz="2800">
                <a:solidFill>
                  <a:srgbClr val="FF0000"/>
                </a:solidFill>
              </a:rPr>
              <a:t>apply="nomePacote.nomeControle"</a:t>
            </a:r>
            <a:r>
              <a:rPr lang="pt-BR" altLang="pt-BR" sz="2800"/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Controle de tela</a:t>
            </a:r>
          </a:p>
        </p:txBody>
      </p:sp>
      <p:sp>
        <p:nvSpPr>
          <p:cNvPr id="3891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lnSpcReduction="10000"/>
          </a:bodyPr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pt-BR" sz="2800" dirty="0"/>
              <a:t>Eventos de Tela:</a:t>
            </a:r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r>
              <a:rPr lang="pt-BR" sz="2800" dirty="0"/>
              <a:t>U</a:t>
            </a:r>
            <a:r>
              <a:rPr lang="pt-BR" sz="2800" dirty="0" smtClean="0"/>
              <a:t>tilizado </a:t>
            </a:r>
            <a:r>
              <a:rPr lang="pt-BR" sz="2800" dirty="0"/>
              <a:t>no </a:t>
            </a:r>
            <a:r>
              <a:rPr lang="pt-BR" sz="2800" dirty="0" err="1"/>
              <a:t>composer</a:t>
            </a:r>
            <a:r>
              <a:rPr lang="pt-BR" sz="2800" dirty="0"/>
              <a:t> : </a:t>
            </a:r>
            <a:endParaRPr lang="pt-BR" sz="2800" dirty="0" smtClean="0"/>
          </a:p>
          <a:p>
            <a:pPr lvl="1" eaLnBrk="1" hangingPunct="1">
              <a:defRPr/>
            </a:pPr>
            <a:r>
              <a:rPr lang="pt-BR" sz="2500" dirty="0" smtClean="0"/>
              <a:t>@</a:t>
            </a:r>
            <a:r>
              <a:rPr lang="pt-BR" sz="2500" dirty="0" err="1"/>
              <a:t>Listen</a:t>
            </a:r>
            <a:r>
              <a:rPr lang="pt-BR" sz="2500" dirty="0" smtClean="0"/>
              <a:t>("[EVENT_NAME] </a:t>
            </a:r>
            <a:r>
              <a:rPr lang="pt-BR" sz="2500" dirty="0"/>
              <a:t>= #[COMPONENT_ID</a:t>
            </a:r>
            <a:r>
              <a:rPr lang="pt-BR" sz="2500" dirty="0" smtClean="0"/>
              <a:t>]")</a:t>
            </a:r>
          </a:p>
          <a:p>
            <a:pPr lvl="2" eaLnBrk="1" hangingPunct="1">
              <a:defRPr/>
            </a:pPr>
            <a:r>
              <a:rPr lang="pt-BR" sz="2000" dirty="0"/>
              <a:t>EVENT_NAME </a:t>
            </a:r>
            <a:r>
              <a:rPr lang="pt-BR" sz="1900" dirty="0" smtClean="0"/>
              <a:t>: </a:t>
            </a:r>
            <a:r>
              <a:rPr lang="pt-BR" sz="1900" dirty="0" err="1"/>
              <a:t>onChange</a:t>
            </a:r>
            <a:r>
              <a:rPr lang="pt-BR" sz="1900" dirty="0"/>
              <a:t>, </a:t>
            </a:r>
            <a:r>
              <a:rPr lang="pt-BR" sz="1900" dirty="0" err="1"/>
              <a:t>onClick</a:t>
            </a:r>
            <a:endParaRPr lang="pt-BR" sz="1900" dirty="0"/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r>
              <a:rPr lang="pt-BR" sz="2800" dirty="0"/>
              <a:t>Exemplo</a:t>
            </a:r>
            <a:r>
              <a:rPr lang="pt-BR" sz="2800" dirty="0" smtClean="0"/>
              <a:t>:</a:t>
            </a:r>
          </a:p>
          <a:p>
            <a:r>
              <a:rPr lang="pt-BR" sz="2400" dirty="0" smtClean="0"/>
              <a:t>       @</a:t>
            </a:r>
            <a:r>
              <a:rPr lang="pt-BR" sz="2400" dirty="0" err="1"/>
              <a:t>Listen</a:t>
            </a:r>
            <a:r>
              <a:rPr lang="pt-BR" sz="2400" dirty="0"/>
              <a:t>("</a:t>
            </a:r>
            <a:r>
              <a:rPr lang="pt-BR" sz="2400" dirty="0" err="1"/>
              <a:t>onClick</a:t>
            </a:r>
            <a:r>
              <a:rPr lang="pt-BR" sz="2400" dirty="0"/>
              <a:t> = #</a:t>
            </a:r>
            <a:r>
              <a:rPr lang="pt-BR" sz="2400" dirty="0" err="1"/>
              <a:t>btnMaiuscula</a:t>
            </a:r>
            <a:r>
              <a:rPr lang="pt-BR" sz="2400" dirty="0"/>
              <a:t>")</a:t>
            </a:r>
          </a:p>
          <a:p>
            <a:r>
              <a:rPr lang="pt-BR" sz="2400" dirty="0"/>
              <a:t>	</a:t>
            </a:r>
            <a:r>
              <a:rPr lang="pt-BR" sz="2400" b="1" dirty="0" err="1"/>
              <a:t>public</a:t>
            </a:r>
            <a:r>
              <a:rPr lang="pt-BR" sz="2400" b="1" dirty="0"/>
              <a:t> </a:t>
            </a:r>
            <a:r>
              <a:rPr lang="pt-BR" sz="2400" b="1" dirty="0" err="1"/>
              <a:t>void</a:t>
            </a:r>
            <a:r>
              <a:rPr lang="pt-BR" sz="2400" b="1" dirty="0"/>
              <a:t> </a:t>
            </a:r>
            <a:r>
              <a:rPr lang="pt-BR" sz="2400" b="1" dirty="0" err="1"/>
              <a:t>trocarPorMaiuscula</a:t>
            </a:r>
            <a:r>
              <a:rPr lang="pt-BR" sz="2400" b="1" dirty="0"/>
              <a:t>(){</a:t>
            </a:r>
          </a:p>
          <a:p>
            <a:r>
              <a:rPr lang="pt-BR" sz="2400" dirty="0"/>
              <a:t>	}</a:t>
            </a:r>
            <a:endParaRPr lang="pt-BR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Controle de tela</a:t>
            </a:r>
          </a:p>
        </p:txBody>
      </p:sp>
      <p:sp>
        <p:nvSpPr>
          <p:cNvPr id="3993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lnSpcReduction="10000"/>
          </a:bodyPr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pt-BR" sz="2800" dirty="0" smtClean="0"/>
              <a:t>Auto </a:t>
            </a:r>
            <a:r>
              <a:rPr lang="pt-BR" sz="2800" dirty="0" err="1" smtClean="0"/>
              <a:t>Wire</a:t>
            </a:r>
            <a:endParaRPr lang="pt-BR" sz="2800" dirty="0" smtClean="0"/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r>
              <a:rPr lang="pt-BR" sz="2800" dirty="0"/>
              <a:t>Auto </a:t>
            </a:r>
            <a:r>
              <a:rPr lang="pt-BR" sz="2800" dirty="0" err="1"/>
              <a:t>Wire</a:t>
            </a:r>
            <a:r>
              <a:rPr lang="pt-BR" sz="2800" dirty="0"/>
              <a:t> é manipulação dos componentes de tela e de suas propriedades através do </a:t>
            </a:r>
            <a:r>
              <a:rPr lang="pt-BR" sz="2800" dirty="0" err="1"/>
              <a:t>composer</a:t>
            </a:r>
            <a:r>
              <a:rPr lang="pt-BR" sz="2800" dirty="0"/>
              <a:t>.</a:t>
            </a:r>
          </a:p>
          <a:p>
            <a:pPr eaLnBrk="1" hangingPunct="1">
              <a:defRPr/>
            </a:pPr>
            <a:r>
              <a:rPr lang="pt-BR" sz="2800" dirty="0"/>
              <a:t>Essa manipulação/controle dos componentes de tela, é realizado através da declaração do componente da tela com mesmo nome de Id que foi informado no arquivo .</a:t>
            </a:r>
            <a:r>
              <a:rPr lang="pt-BR" sz="2800" dirty="0" err="1" smtClean="0"/>
              <a:t>zul</a:t>
            </a:r>
            <a:r>
              <a:rPr lang="pt-BR" sz="2800" dirty="0" smtClean="0"/>
              <a:t>, com a anotação @</a:t>
            </a:r>
            <a:r>
              <a:rPr lang="pt-BR" sz="2800" dirty="0" err="1" smtClean="0"/>
              <a:t>Wire</a:t>
            </a:r>
            <a:endParaRPr lang="pt-BR" sz="2800" dirty="0" smtClean="0"/>
          </a:p>
          <a:p>
            <a:r>
              <a:rPr lang="pt-BR" sz="2400" dirty="0" smtClean="0"/>
              <a:t>        @</a:t>
            </a:r>
            <a:r>
              <a:rPr lang="pt-BR" sz="2400" dirty="0" err="1"/>
              <a:t>Wire</a:t>
            </a:r>
            <a:endParaRPr lang="pt-BR" sz="2400" dirty="0"/>
          </a:p>
          <a:p>
            <a:r>
              <a:rPr lang="pt-BR" sz="2400" dirty="0"/>
              <a:t>	</a:t>
            </a:r>
            <a:r>
              <a:rPr lang="pt-BR" sz="2400" b="1" dirty="0" err="1"/>
              <a:t>private</a:t>
            </a:r>
            <a:r>
              <a:rPr lang="pt-BR" sz="2400" b="1" dirty="0"/>
              <a:t> </a:t>
            </a:r>
            <a:r>
              <a:rPr lang="pt-BR" sz="2400" b="1" dirty="0" err="1"/>
              <a:t>Textbox</a:t>
            </a:r>
            <a:r>
              <a:rPr lang="pt-BR" sz="2400" b="1" dirty="0"/>
              <a:t> </a:t>
            </a:r>
            <a:r>
              <a:rPr lang="pt-BR" sz="2400" b="1" dirty="0" err="1"/>
              <a:t>txtbxMaiuscula</a:t>
            </a:r>
            <a:r>
              <a:rPr lang="pt-BR" sz="2400" b="1" dirty="0"/>
              <a:t>;</a:t>
            </a:r>
            <a:endParaRPr lang="pt-BR" sz="4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Vamos programar! \o/</a:t>
            </a:r>
          </a:p>
        </p:txBody>
      </p:sp>
      <p:pic>
        <p:nvPicPr>
          <p:cNvPr id="40964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974850"/>
            <a:ext cx="635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Listbox</a:t>
            </a:r>
          </a:p>
        </p:txBody>
      </p:sp>
      <p:sp>
        <p:nvSpPr>
          <p:cNvPr id="4403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pt-BR" sz="2800" dirty="0" err="1"/>
              <a:t>Listbox</a:t>
            </a:r>
            <a:r>
              <a:rPr lang="pt-BR" sz="2800" dirty="0"/>
              <a:t> é um componente do Framework ZK</a:t>
            </a:r>
          </a:p>
          <a:p>
            <a:pPr eaLnBrk="1" hangingPunct="1">
              <a:defRPr/>
            </a:pPr>
            <a:r>
              <a:rPr lang="pt-BR" sz="2800" dirty="0"/>
              <a:t>Permite criar listas dinâmica</a:t>
            </a:r>
          </a:p>
          <a:p>
            <a:pPr eaLnBrk="1" hangingPunct="1">
              <a:defRPr/>
            </a:pPr>
            <a:endParaRPr lang="pt-BR" sz="2800" dirty="0"/>
          </a:p>
          <a:p>
            <a:pPr marL="0" indent="0" eaLnBrk="1" hangingPunct="1">
              <a:buFont typeface="Arial" charset="0"/>
              <a:buNone/>
              <a:defRPr/>
            </a:pP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Listbox</a:t>
            </a:r>
          </a:p>
        </p:txBody>
      </p:sp>
      <p:sp>
        <p:nvSpPr>
          <p:cNvPr id="4505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fontScale="92500" lnSpcReduction="20000"/>
          </a:bodyPr>
          <a:lstStyle/>
          <a:p>
            <a:pPr marL="0" indent="0">
              <a:buNone/>
            </a:pPr>
            <a:r>
              <a:rPr lang="pt-BR" sz="1800" dirty="0"/>
              <a:t>&lt;</a:t>
            </a:r>
            <a:r>
              <a:rPr lang="pt-BR" sz="1800" dirty="0" err="1"/>
              <a:t>listbox</a:t>
            </a:r>
            <a:r>
              <a:rPr lang="pt-BR" sz="1800" dirty="0"/>
              <a:t> id=</a:t>
            </a:r>
            <a:r>
              <a:rPr lang="pt-BR" sz="1800" i="1" dirty="0"/>
              <a:t>"</a:t>
            </a:r>
            <a:r>
              <a:rPr lang="pt-BR" sz="1800" i="1" dirty="0" err="1"/>
              <a:t>lstbxOperacoesRealizadas</a:t>
            </a:r>
            <a:r>
              <a:rPr lang="pt-BR" sz="1800" i="1" dirty="0"/>
              <a:t>"&gt;</a:t>
            </a:r>
          </a:p>
          <a:p>
            <a:pPr marL="0" indent="0">
              <a:buNone/>
            </a:pPr>
            <a:r>
              <a:rPr lang="pt-BR" sz="1800" dirty="0"/>
              <a:t>		&lt;</a:t>
            </a:r>
            <a:r>
              <a:rPr lang="pt-BR" sz="1800" dirty="0" err="1"/>
              <a:t>listhead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		&lt;</a:t>
            </a:r>
            <a:r>
              <a:rPr lang="pt-BR" sz="1800" dirty="0" err="1"/>
              <a:t>listheader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"Operação" </a:t>
            </a:r>
            <a:r>
              <a:rPr lang="pt-BR" sz="1800" i="1" dirty="0" err="1"/>
              <a:t>sort</a:t>
            </a:r>
            <a:r>
              <a:rPr lang="pt-BR" sz="1800" i="1" dirty="0"/>
              <a:t>="auto" /&gt;</a:t>
            </a:r>
          </a:p>
          <a:p>
            <a:pPr marL="0" indent="0">
              <a:buNone/>
            </a:pPr>
            <a:r>
              <a:rPr lang="pt-BR" sz="1800" dirty="0"/>
              <a:t>			&lt;</a:t>
            </a:r>
            <a:r>
              <a:rPr lang="pt-BR" sz="1800" dirty="0" err="1"/>
              <a:t>listheader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"Antes" </a:t>
            </a:r>
            <a:r>
              <a:rPr lang="pt-BR" sz="1800" i="1" dirty="0" err="1"/>
              <a:t>sort</a:t>
            </a:r>
            <a:r>
              <a:rPr lang="pt-BR" sz="1800" i="1" dirty="0"/>
              <a:t>="auto" /&gt;</a:t>
            </a:r>
          </a:p>
          <a:p>
            <a:pPr marL="0" indent="0">
              <a:buNone/>
            </a:pPr>
            <a:r>
              <a:rPr lang="pt-BR" sz="1800" dirty="0"/>
              <a:t>			&lt;</a:t>
            </a:r>
            <a:r>
              <a:rPr lang="pt-BR" sz="1800" dirty="0" err="1"/>
              <a:t>listheader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"Depois" </a:t>
            </a:r>
            <a:r>
              <a:rPr lang="pt-BR" sz="1800" i="1" dirty="0" err="1"/>
              <a:t>sort</a:t>
            </a:r>
            <a:r>
              <a:rPr lang="pt-BR" sz="1800" i="1" dirty="0"/>
              <a:t>="auto" /&gt;</a:t>
            </a:r>
          </a:p>
          <a:p>
            <a:pPr marL="0" indent="0">
              <a:buNone/>
            </a:pPr>
            <a:r>
              <a:rPr lang="pt-BR" sz="1800" dirty="0"/>
              <a:t>		&lt;/</a:t>
            </a:r>
            <a:r>
              <a:rPr lang="pt-BR" sz="1800" dirty="0" err="1"/>
              <a:t>listhead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	&lt;</a:t>
            </a:r>
            <a:r>
              <a:rPr lang="pt-BR" sz="1800" dirty="0" err="1"/>
              <a:t>template</a:t>
            </a:r>
            <a:r>
              <a:rPr lang="pt-BR" sz="1800" dirty="0"/>
              <a:t> </a:t>
            </a:r>
            <a:r>
              <a:rPr lang="pt-BR" sz="1800" dirty="0" err="1"/>
              <a:t>name</a:t>
            </a:r>
            <a:r>
              <a:rPr lang="pt-BR" sz="1800" dirty="0"/>
              <a:t>=</a:t>
            </a:r>
            <a:r>
              <a:rPr lang="pt-BR" sz="1800" i="1" dirty="0"/>
              <a:t>"</a:t>
            </a:r>
            <a:r>
              <a:rPr lang="pt-BR" sz="1800" i="1" dirty="0" err="1"/>
              <a:t>model</a:t>
            </a:r>
            <a:r>
              <a:rPr lang="pt-BR" sz="1800" i="1" dirty="0"/>
              <a:t>"&gt;</a:t>
            </a:r>
          </a:p>
          <a:p>
            <a:pPr marL="0" indent="0">
              <a:buNone/>
            </a:pPr>
            <a:r>
              <a:rPr lang="pt-BR" sz="1800" dirty="0"/>
              <a:t>			&lt;</a:t>
            </a:r>
            <a:r>
              <a:rPr lang="pt-BR" sz="1800" dirty="0" err="1"/>
              <a:t>listitem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			&lt;</a:t>
            </a:r>
            <a:r>
              <a:rPr lang="pt-BR" sz="1800" dirty="0" err="1"/>
              <a:t>listcell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"${</a:t>
            </a:r>
            <a:r>
              <a:rPr lang="pt-BR" sz="1800" i="1" dirty="0" err="1"/>
              <a:t>each.operacoes</a:t>
            </a:r>
            <a:r>
              <a:rPr lang="pt-BR" sz="1800" i="1" dirty="0"/>
              <a:t>}" /&gt;</a:t>
            </a:r>
          </a:p>
          <a:p>
            <a:pPr marL="0" indent="0">
              <a:buNone/>
            </a:pPr>
            <a:r>
              <a:rPr lang="pt-BR" sz="1800" dirty="0"/>
              <a:t>				&lt;</a:t>
            </a:r>
            <a:r>
              <a:rPr lang="pt-BR" sz="1800" dirty="0" err="1"/>
              <a:t>listcell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"${</a:t>
            </a:r>
            <a:r>
              <a:rPr lang="pt-BR" sz="1800" i="1" dirty="0" err="1"/>
              <a:t>each.antes</a:t>
            </a:r>
            <a:r>
              <a:rPr lang="pt-BR" sz="1800" i="1" dirty="0"/>
              <a:t>}" /&gt;</a:t>
            </a:r>
          </a:p>
          <a:p>
            <a:pPr marL="0" indent="0">
              <a:buNone/>
            </a:pPr>
            <a:r>
              <a:rPr lang="pt-BR" sz="1800" dirty="0"/>
              <a:t>				&lt;</a:t>
            </a:r>
            <a:r>
              <a:rPr lang="pt-BR" sz="1800" dirty="0" err="1"/>
              <a:t>listcell</a:t>
            </a:r>
            <a:r>
              <a:rPr lang="pt-BR" sz="1800" dirty="0"/>
              <a:t> </a:t>
            </a:r>
            <a:r>
              <a:rPr lang="pt-BR" sz="1800" dirty="0" err="1"/>
              <a:t>label</a:t>
            </a:r>
            <a:r>
              <a:rPr lang="pt-BR" sz="1800" dirty="0"/>
              <a:t>=</a:t>
            </a:r>
            <a:r>
              <a:rPr lang="pt-BR" sz="1800" i="1" dirty="0"/>
              <a:t>"${</a:t>
            </a:r>
            <a:r>
              <a:rPr lang="pt-BR" sz="1800" i="1" dirty="0" err="1"/>
              <a:t>each.depois</a:t>
            </a:r>
            <a:r>
              <a:rPr lang="pt-BR" sz="1800" i="1" dirty="0"/>
              <a:t>}" /&gt;</a:t>
            </a:r>
          </a:p>
          <a:p>
            <a:pPr marL="0" indent="0">
              <a:buNone/>
            </a:pPr>
            <a:r>
              <a:rPr lang="pt-BR" sz="1800" dirty="0"/>
              <a:t>			&lt;/</a:t>
            </a:r>
            <a:r>
              <a:rPr lang="pt-BR" sz="1800" dirty="0" err="1"/>
              <a:t>listitem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	&lt;/</a:t>
            </a:r>
            <a:r>
              <a:rPr lang="pt-BR" sz="1800" dirty="0" err="1"/>
              <a:t>template</a:t>
            </a:r>
            <a:r>
              <a:rPr lang="pt-BR" sz="1800" dirty="0"/>
              <a:t>&gt;</a:t>
            </a:r>
          </a:p>
          <a:p>
            <a:pPr marL="0" indent="0">
              <a:buNone/>
            </a:pPr>
            <a:r>
              <a:rPr lang="pt-BR" sz="1800" dirty="0"/>
              <a:t>	&lt;/</a:t>
            </a:r>
            <a:r>
              <a:rPr lang="pt-BR" sz="1800" dirty="0" err="1"/>
              <a:t>listbox</a:t>
            </a:r>
            <a:r>
              <a:rPr lang="pt-BR" sz="1800" dirty="0"/>
              <a:t>&gt;</a:t>
            </a:r>
            <a:endParaRPr lang="de-DE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Listbox</a:t>
            </a:r>
          </a:p>
        </p:txBody>
      </p:sp>
      <p:sp>
        <p:nvSpPr>
          <p:cNvPr id="4403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lnSpcReduction="10000"/>
          </a:bodyPr>
          <a:lstStyle/>
          <a:p>
            <a:pPr eaLnBrk="1" hangingPunct="1">
              <a:defRPr/>
            </a:pPr>
            <a:r>
              <a:rPr lang="pt-BR" sz="2800" dirty="0" smtClean="0"/>
              <a:t>No controle, colocamos os elementos dentro de um </a:t>
            </a:r>
            <a:r>
              <a:rPr lang="pt-BR" sz="2800" dirty="0" err="1"/>
              <a:t>ArrayList</a:t>
            </a:r>
            <a:r>
              <a:rPr lang="pt-BR" sz="2800" dirty="0"/>
              <a:t>&lt;</a:t>
            </a:r>
            <a:r>
              <a:rPr lang="pt-BR" sz="2800" dirty="0" err="1"/>
              <a:t>LinkedHashMap</a:t>
            </a:r>
            <a:r>
              <a:rPr lang="pt-BR" sz="2800" dirty="0"/>
              <a:t>&lt;</a:t>
            </a:r>
            <a:r>
              <a:rPr lang="pt-BR" sz="2800" dirty="0" err="1"/>
              <a:t>String</a:t>
            </a:r>
            <a:r>
              <a:rPr lang="pt-BR" sz="2800" dirty="0"/>
              <a:t>, </a:t>
            </a:r>
            <a:r>
              <a:rPr lang="pt-BR" sz="2800" dirty="0" err="1"/>
              <a:t>Object</a:t>
            </a:r>
            <a:r>
              <a:rPr lang="pt-BR" sz="2800" dirty="0" smtClean="0"/>
              <a:t>&gt;&gt;.</a:t>
            </a:r>
          </a:p>
          <a:p>
            <a:pPr eaLnBrk="1" hangingPunct="1">
              <a:defRPr/>
            </a:pPr>
            <a:r>
              <a:rPr lang="pt-BR" sz="2800" dirty="0" smtClean="0"/>
              <a:t>Cada linha do </a:t>
            </a:r>
            <a:r>
              <a:rPr lang="pt-BR" sz="2800" dirty="0" err="1" smtClean="0"/>
              <a:t>ArrayList</a:t>
            </a:r>
            <a:r>
              <a:rPr lang="pt-BR" sz="2800" dirty="0" smtClean="0"/>
              <a:t>, configura uma linha do </a:t>
            </a:r>
            <a:r>
              <a:rPr lang="pt-BR" sz="2800" dirty="0" err="1" smtClean="0"/>
              <a:t>listbox</a:t>
            </a:r>
            <a:r>
              <a:rPr lang="pt-BR" sz="2800" dirty="0" smtClean="0"/>
              <a:t>.</a:t>
            </a:r>
          </a:p>
          <a:p>
            <a:pPr eaLnBrk="1" hangingPunct="1">
              <a:defRPr/>
            </a:pPr>
            <a:r>
              <a:rPr lang="pt-BR" sz="2800" dirty="0" smtClean="0"/>
              <a:t>Na linha, cada elemento é buscando pelo índice do </a:t>
            </a:r>
            <a:r>
              <a:rPr lang="pt-BR" sz="2800" dirty="0" err="1" smtClean="0"/>
              <a:t>LinkedHashMap</a:t>
            </a:r>
            <a:r>
              <a:rPr lang="pt-BR" sz="2800" dirty="0" smtClean="0"/>
              <a:t>.</a:t>
            </a:r>
          </a:p>
          <a:p>
            <a:pPr eaLnBrk="1" hangingPunct="1">
              <a:defRPr/>
            </a:pPr>
            <a:r>
              <a:rPr lang="pt-BR" sz="2800" dirty="0" smtClean="0"/>
              <a:t>Por fim, ao terminar a alteração da lista, deve-se mudar o modelo do </a:t>
            </a:r>
            <a:r>
              <a:rPr lang="pt-BR" sz="2800" dirty="0" err="1" smtClean="0"/>
              <a:t>listbox</a:t>
            </a:r>
            <a:endParaRPr lang="pt-BR" sz="2800" dirty="0" smtClean="0"/>
          </a:p>
          <a:p>
            <a:pPr lvl="1" eaLnBrk="1" hangingPunct="1">
              <a:defRPr/>
            </a:pPr>
            <a:r>
              <a:rPr lang="pt-BR" sz="2500" b="1" dirty="0" err="1" smtClean="0"/>
              <a:t>SEU_LISTBOX.setModel</a:t>
            </a:r>
            <a:r>
              <a:rPr lang="pt-BR" sz="2500" b="1" dirty="0" smtClean="0"/>
              <a:t>(new </a:t>
            </a:r>
            <a:r>
              <a:rPr lang="pt-BR" sz="2500" b="1" dirty="0" err="1"/>
              <a:t>ListModelArray</a:t>
            </a:r>
            <a:r>
              <a:rPr lang="pt-BR" sz="2500" b="1" dirty="0"/>
              <a:t>&lt;</a:t>
            </a:r>
            <a:r>
              <a:rPr lang="pt-BR" sz="2500" b="1" dirty="0" err="1"/>
              <a:t>LinkedHashMap</a:t>
            </a:r>
            <a:r>
              <a:rPr lang="pt-BR" sz="2500" b="1" dirty="0"/>
              <a:t>&lt;</a:t>
            </a:r>
            <a:r>
              <a:rPr lang="pt-BR" sz="2500" b="1" dirty="0" err="1"/>
              <a:t>String</a:t>
            </a:r>
            <a:r>
              <a:rPr lang="pt-BR" sz="2500" b="1" dirty="0"/>
              <a:t>, </a:t>
            </a:r>
            <a:r>
              <a:rPr lang="pt-BR" sz="2500" b="1" dirty="0" err="1"/>
              <a:t>Object</a:t>
            </a:r>
            <a:r>
              <a:rPr lang="pt-BR" sz="2500" b="1" dirty="0" smtClean="0"/>
              <a:t>&gt;&gt;(SEU_ARRAY_LIST));</a:t>
            </a:r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17135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 b="1"/>
              <a:t>Objetivo:</a:t>
            </a:r>
            <a:r>
              <a:rPr lang="pt-BR" altLang="pt-BR" sz="2800"/>
              <a:t> Criar uma tela para armazenar os dados de Movimentação e Conta Bancária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endParaRPr lang="pt-BR" altLang="pt-BR" sz="2800"/>
          </a:p>
        </p:txBody>
      </p:sp>
      <p:pic>
        <p:nvPicPr>
          <p:cNvPr id="47108" name="Espaço Reservado para Conteúdo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376363"/>
            <a:ext cx="4543425" cy="4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O que é?</a:t>
            </a:r>
          </a:p>
        </p:txBody>
      </p:sp>
      <p:sp>
        <p:nvSpPr>
          <p:cNvPr id="1638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16388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“ZK é um framework de desenvolvimento de aplicações internet ricas (RIAs), baseado em componentes, orientado a eventos e feito 100% em Java. Ele vem com o intuito de facilitar a vida do desenvolvedor. O ZK tem uma proposta de simplicidade, mas sem deixar de lado a melhoria na interação com o usuário. Possui uma estrutura simples e robusta, que visa retirar do desenvolvedor a preocupação de como será feito o fluxo entre o aplicativo web e o servidor.”    (java magazine ed. 64)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48131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4813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Christian Medeiros Adriano . Explorando novos modelos de informação hipermídia em ambientes computacionais de apoio à aprendizagem. 2000</a:t>
            </a:r>
          </a:p>
          <a:p>
            <a:pPr eaLnBrk="1" hangingPunct="1"/>
            <a:r>
              <a:rPr lang="pt-BR" altLang="pt-BR" sz="2800"/>
              <a:t>Framework ZK  -- https://www.zkoss.org/ . Acessado 01/02/2017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endParaRPr lang="pt-BR" altLang="pt-BR" sz="3200">
              <a:solidFill>
                <a:schemeClr val="bg1"/>
              </a:solidFill>
            </a:endParaRPr>
          </a:p>
        </p:txBody>
      </p:sp>
      <p:sp>
        <p:nvSpPr>
          <p:cNvPr id="4915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pt-BR" sz="2800" dirty="0"/>
              <a:t>Obrigado!</a:t>
            </a:r>
          </a:p>
          <a:p>
            <a:pPr eaLnBrk="1" hangingPunct="1">
              <a:defRPr/>
            </a:pPr>
            <a:r>
              <a:rPr lang="pt-BR" sz="2800" dirty="0"/>
              <a:t>Dúvidas?</a:t>
            </a:r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endParaRPr lang="pt-BR" sz="2800" dirty="0"/>
          </a:p>
          <a:p>
            <a:pPr marL="0" indent="0" algn="r" eaLnBrk="1" hangingPunct="1">
              <a:buFont typeface="Arial" charset="0"/>
              <a:buNone/>
              <a:defRPr/>
            </a:pPr>
            <a:r>
              <a:rPr lang="pt-BR" sz="2800" dirty="0" smtClean="0"/>
              <a:t>Diego </a:t>
            </a:r>
            <a:r>
              <a:rPr lang="pt-BR" sz="2800" dirty="0"/>
              <a:t>Américo </a:t>
            </a:r>
            <a:r>
              <a:rPr lang="pt-BR" sz="2800" dirty="0" smtClean="0"/>
              <a:t>Guedes</a:t>
            </a:r>
          </a:p>
          <a:p>
            <a:pPr marL="0" indent="0" algn="r" eaLnBrk="1" hangingPunct="1">
              <a:buFont typeface="Arial" charset="0"/>
              <a:buNone/>
              <a:defRPr/>
            </a:pPr>
            <a:r>
              <a:rPr lang="pt-BR" sz="2800" dirty="0" err="1" smtClean="0"/>
              <a:t>www.facebook.com</a:t>
            </a:r>
            <a:r>
              <a:rPr lang="pt-BR" sz="2800" dirty="0" smtClean="0"/>
              <a:t>/</a:t>
            </a:r>
            <a:r>
              <a:rPr lang="pt-BR" sz="2800" dirty="0" err="1" smtClean="0"/>
              <a:t>professordiegoguedes</a:t>
            </a:r>
            <a:endParaRPr lang="pt-BR" sz="2800" dirty="0"/>
          </a:p>
          <a:p>
            <a:pPr marL="0" indent="0" algn="r" eaLnBrk="1" hangingPunct="1">
              <a:buFont typeface="Arial" charset="0"/>
              <a:buNone/>
              <a:defRPr/>
            </a:pPr>
            <a:r>
              <a:rPr lang="pt-BR" sz="2800" dirty="0" err="1" smtClean="0"/>
              <a:t>diegoamericoguedes@gmail.com</a:t>
            </a:r>
            <a:endParaRPr lang="pt-BR" sz="2800" dirty="0"/>
          </a:p>
        </p:txBody>
      </p:sp>
      <p:pic>
        <p:nvPicPr>
          <p:cNvPr id="4915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1206500"/>
            <a:ext cx="2389187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Por quê o ZK?</a:t>
            </a:r>
          </a:p>
        </p:txBody>
      </p:sp>
      <p:sp>
        <p:nvSpPr>
          <p:cNvPr id="17411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lnSpcReduction="10000"/>
          </a:bodyPr>
          <a:lstStyle/>
          <a:p>
            <a:pPr eaLnBrk="1" hangingPunct="1">
              <a:defRPr/>
            </a:pPr>
            <a:r>
              <a:rPr lang="pt-BR" sz="2800" dirty="0"/>
              <a:t>Mais de 200 componentes de tela. </a:t>
            </a:r>
          </a:p>
          <a:p>
            <a:pPr eaLnBrk="1" hangingPunct="1">
              <a:defRPr/>
            </a:pPr>
            <a:r>
              <a:rPr lang="pt-BR" sz="2800" dirty="0"/>
              <a:t>ZK é conhecido por "Ajax sem </a:t>
            </a:r>
            <a:r>
              <a:rPr lang="pt-BR" sz="2800" dirty="0" err="1"/>
              <a:t>JavaScript</a:t>
            </a:r>
            <a:r>
              <a:rPr lang="pt-BR" sz="2800" dirty="0"/>
              <a:t>", permitindo aos desenvolvedores criarem RIA (</a:t>
            </a:r>
            <a:r>
              <a:rPr lang="pt-BR" sz="2800" dirty="0" err="1"/>
              <a:t>Rich</a:t>
            </a:r>
            <a:r>
              <a:rPr lang="pt-BR" sz="2800" dirty="0"/>
              <a:t> Internet </a:t>
            </a:r>
            <a:r>
              <a:rPr lang="pt-BR" sz="2800" dirty="0" err="1"/>
              <a:t>Applications</a:t>
            </a:r>
            <a:r>
              <a:rPr lang="pt-BR" sz="2800" dirty="0"/>
              <a:t>) de forma simples, abstraindo o conhecimento de Ajax e </a:t>
            </a:r>
            <a:r>
              <a:rPr lang="pt-BR" sz="2800" dirty="0" err="1"/>
              <a:t>JavaScript</a:t>
            </a:r>
            <a:r>
              <a:rPr lang="pt-BR" sz="2800" dirty="0"/>
              <a:t>.</a:t>
            </a:r>
          </a:p>
          <a:p>
            <a:pPr eaLnBrk="1" hangingPunct="1">
              <a:defRPr/>
            </a:pPr>
            <a:r>
              <a:rPr lang="pt-BR" sz="2800" dirty="0"/>
              <a:t>Curva de aprendizado pequena </a:t>
            </a:r>
          </a:p>
          <a:p>
            <a:pPr eaLnBrk="1" hangingPunct="1">
              <a:defRPr/>
            </a:pPr>
            <a:r>
              <a:rPr lang="pt-BR" sz="2800" dirty="0"/>
              <a:t>Possibilidade de programação MVC simplificado</a:t>
            </a:r>
          </a:p>
          <a:p>
            <a:pPr eaLnBrk="1" hangingPunct="1">
              <a:defRPr/>
            </a:pPr>
            <a:r>
              <a:rPr lang="pt-BR" sz="2800" dirty="0"/>
              <a:t>Data </a:t>
            </a:r>
            <a:r>
              <a:rPr lang="pt-BR" sz="2800" dirty="0" err="1"/>
              <a:t>binding</a:t>
            </a:r>
            <a:r>
              <a:rPr lang="pt-BR" sz="2800" dirty="0"/>
              <a:t> automático.</a:t>
            </a:r>
          </a:p>
          <a:p>
            <a:pPr eaLnBrk="1" hangingPunct="1">
              <a:defRPr/>
            </a:pPr>
            <a:r>
              <a:rPr lang="pt-BR" sz="2800" dirty="0"/>
              <a:t>Customização de componentes facilitada </a:t>
            </a:r>
          </a:p>
          <a:p>
            <a:pPr eaLnBrk="1" hangingPunct="1">
              <a:defRPr/>
            </a:pPr>
            <a:r>
              <a:rPr lang="pt-BR" sz="2800" dirty="0"/>
              <a:t>Open </a:t>
            </a:r>
            <a:r>
              <a:rPr lang="pt-BR" sz="2800" dirty="0" err="1"/>
              <a:t>source</a:t>
            </a:r>
            <a:r>
              <a:rPr lang="pt-BR" sz="2800" dirty="0"/>
              <a:t> LGPL </a:t>
            </a:r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endParaRPr lang="pt-BR" sz="2800" dirty="0"/>
          </a:p>
          <a:p>
            <a:pPr eaLnBrk="1" hangingPunct="1">
              <a:defRPr/>
            </a:pP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Por quê o ZK?</a:t>
            </a:r>
          </a:p>
        </p:txBody>
      </p:sp>
      <p:sp>
        <p:nvSpPr>
          <p:cNvPr id="18435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1.500.000 de downloads e utilizado em grandes corporações tais como : IBM, Sun, Sony, Saneago e outras.</a:t>
            </a:r>
          </a:p>
          <a:p>
            <a:pPr eaLnBrk="1" hangingPunct="1"/>
            <a:r>
              <a:rPr lang="pt-BR" altLang="pt-BR" sz="2800"/>
              <a:t>Design responsivo, juntamente com o apoio Bootstrap</a:t>
            </a:r>
          </a:p>
          <a:p>
            <a:pPr eaLnBrk="1" hangingPunct="1"/>
            <a:r>
              <a:rPr lang="pt-BR" altLang="pt-BR" sz="2800"/>
              <a:t>HTML 5 and CSS 3 support</a:t>
            </a:r>
          </a:p>
          <a:p>
            <a:pPr eaLnBrk="1" hangingPunct="1"/>
            <a:r>
              <a:rPr lang="pt-BR" altLang="pt-BR" sz="2800"/>
              <a:t>(ver site para maiors detalhes : http://www.zkoss.org/)</a:t>
            </a:r>
          </a:p>
          <a:p>
            <a:pPr eaLnBrk="1" hangingPunct="1"/>
            <a:endParaRPr lang="pt-BR" altLang="pt-BR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Objetivo</a:t>
            </a:r>
          </a:p>
        </p:txBody>
      </p:sp>
      <p:sp>
        <p:nvSpPr>
          <p:cNvPr id="19459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/>
          <a:lstStyle/>
          <a:p>
            <a:pPr eaLnBrk="1" hangingPunct="1"/>
            <a:r>
              <a:rPr lang="pt-BR" altLang="pt-BR" sz="2800"/>
              <a:t>Promover uma estrutura de desenvolvimento MVC moderna com curva de aprendizado pequena.</a:t>
            </a:r>
          </a:p>
        </p:txBody>
      </p:sp>
      <p:pic>
        <p:nvPicPr>
          <p:cNvPr id="19461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930525"/>
            <a:ext cx="4221163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ZK MVC</a:t>
            </a:r>
          </a:p>
        </p:txBody>
      </p:sp>
      <p:sp>
        <p:nvSpPr>
          <p:cNvPr id="20483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376363"/>
            <a:ext cx="8229600" cy="4310062"/>
          </a:xfrm>
        </p:spPr>
        <p:txBody>
          <a:bodyPr rtlCol="0">
            <a:normAutofit lnSpcReduction="10000"/>
          </a:bodyPr>
          <a:lstStyle/>
          <a:p>
            <a:pPr eaLnBrk="1" hangingPunct="1">
              <a:defRPr/>
            </a:pPr>
            <a:r>
              <a:rPr lang="pt-BR" sz="2800" dirty="0"/>
              <a:t>MVC É um Padrão de projeto que define separação lógica das camadas do sistema em </a:t>
            </a:r>
            <a:r>
              <a:rPr lang="pt-BR" sz="2800" dirty="0" smtClean="0"/>
              <a:t>Modelo, </a:t>
            </a:r>
            <a:r>
              <a:rPr lang="pt-BR" sz="2800" dirty="0" err="1" smtClean="0"/>
              <a:t>View</a:t>
            </a:r>
            <a:r>
              <a:rPr lang="pt-BR" sz="2800" dirty="0" smtClean="0"/>
              <a:t> </a:t>
            </a:r>
            <a:r>
              <a:rPr lang="pt-BR" sz="2800" dirty="0"/>
              <a:t>e Controle</a:t>
            </a:r>
          </a:p>
          <a:p>
            <a:pPr eaLnBrk="1" hangingPunct="1">
              <a:defRPr/>
            </a:pPr>
            <a:r>
              <a:rPr lang="pt-BR" sz="2800" dirty="0"/>
              <a:t> Modelo é todo código referente ao negocio do sistema (Negocio, persistências e outros). O Framework ZK não interfere nessa camada</a:t>
            </a:r>
          </a:p>
          <a:p>
            <a:pPr eaLnBrk="1" hangingPunct="1">
              <a:defRPr/>
            </a:pPr>
            <a:r>
              <a:rPr lang="pt-BR" sz="2800" i="1" dirty="0" err="1"/>
              <a:t>View</a:t>
            </a:r>
            <a:r>
              <a:rPr lang="pt-BR" sz="2800" dirty="0"/>
              <a:t> : código referente a interface de tela. </a:t>
            </a:r>
          </a:p>
          <a:p>
            <a:pPr eaLnBrk="1" hangingPunct="1">
              <a:defRPr/>
            </a:pPr>
            <a:r>
              <a:rPr lang="pt-BR" sz="2800" dirty="0"/>
              <a:t> Controle: código que implementa e controla a lógica da tela  </a:t>
            </a:r>
            <a:endParaRPr lang="pt-BR" sz="2800" dirty="0" smtClean="0"/>
          </a:p>
          <a:p>
            <a:pPr eaLnBrk="1" hangingPunct="1">
              <a:defRPr/>
            </a:pPr>
            <a:r>
              <a:rPr lang="pt-BR" sz="2800" b="1" dirty="0" smtClean="0">
                <a:solidFill>
                  <a:srgbClr val="0070C0"/>
                </a:solidFill>
              </a:rPr>
              <a:t>ZK </a:t>
            </a:r>
            <a:r>
              <a:rPr lang="pt-BR" sz="2800" b="1" dirty="0">
                <a:solidFill>
                  <a:srgbClr val="0070C0"/>
                </a:solidFill>
              </a:rPr>
              <a:t>disponibiliza meios para se trabalhar com as camadas de </a:t>
            </a:r>
            <a:r>
              <a:rPr lang="pt-BR" sz="2800" b="1" i="1" dirty="0" err="1">
                <a:solidFill>
                  <a:srgbClr val="0070C0"/>
                </a:solidFill>
              </a:rPr>
              <a:t>view</a:t>
            </a:r>
            <a:r>
              <a:rPr lang="pt-BR" sz="2800" b="1" dirty="0">
                <a:solidFill>
                  <a:srgbClr val="0070C0"/>
                </a:solidFill>
              </a:rPr>
              <a:t> e controle.</a:t>
            </a:r>
          </a:p>
          <a:p>
            <a:pPr eaLnBrk="1" hangingPunct="1">
              <a:defRPr/>
            </a:pP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5"/>
          <p:cNvSpPr txBox="1">
            <a:spLocks noChangeArrowheads="1"/>
          </p:cNvSpPr>
          <p:nvPr/>
        </p:nvSpPr>
        <p:spPr bwMode="auto">
          <a:xfrm>
            <a:off x="457200" y="155575"/>
            <a:ext cx="398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pt-BR" altLang="pt-BR" sz="3200">
                <a:solidFill>
                  <a:schemeClr val="bg1"/>
                </a:solidFill>
              </a:rPr>
              <a:t>Arquitetura</a:t>
            </a:r>
          </a:p>
        </p:txBody>
      </p:sp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344488" y="6523038"/>
            <a:ext cx="398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r>
              <a:rPr lang="en-US" altLang="pt-BR" sz="1600" i="1">
                <a:solidFill>
                  <a:schemeClr val="bg1"/>
                </a:solidFill>
                <a:latin typeface="Myriad Pro" charset="0"/>
              </a:rPr>
              <a:t>Prof. Me. Diego Guedes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606551"/>
            <a:ext cx="7391400" cy="364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9653</TotalTime>
  <Words>1260</Words>
  <Application>Microsoft Macintosh PowerPoint</Application>
  <PresentationFormat>Apresentação na tela (4:3)</PresentationFormat>
  <Paragraphs>232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7" baseType="lpstr">
      <vt:lpstr>Calibri</vt:lpstr>
      <vt:lpstr>Calibri Light</vt:lpstr>
      <vt:lpstr>MS PGothic</vt:lpstr>
      <vt:lpstr>Myriad Pro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Vamos configurar o ambiente!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miniMac</dc:creator>
  <cp:lastModifiedBy>Diego Guedes</cp:lastModifiedBy>
  <cp:revision>150</cp:revision>
  <dcterms:created xsi:type="dcterms:W3CDTF">2014-02-12T13:55:38Z</dcterms:created>
  <dcterms:modified xsi:type="dcterms:W3CDTF">2017-12-08T19:50:01Z</dcterms:modified>
</cp:coreProperties>
</file>